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57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2A3F4D2B-4B42-4777-8D77-B1D7FCB429C0}" type="datetimeFigureOut">
              <a:rPr lang="en-GB" smtClean="0"/>
              <a:t>08/09/2023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B58FA31B-8D1F-40A5-80E7-5B0AC5095757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6645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F4D2B-4B42-4777-8D77-B1D7FCB429C0}" type="datetimeFigureOut">
              <a:rPr lang="en-GB" smtClean="0"/>
              <a:t>08/09/2023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A31B-8D1F-40A5-80E7-5B0AC50957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8922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F4D2B-4B42-4777-8D77-B1D7FCB429C0}" type="datetimeFigureOut">
              <a:rPr lang="en-GB" smtClean="0"/>
              <a:t>08/09/2023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A31B-8D1F-40A5-80E7-5B0AC5095757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43347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F4D2B-4B42-4777-8D77-B1D7FCB429C0}" type="datetimeFigureOut">
              <a:rPr lang="en-GB" smtClean="0"/>
              <a:t>08/09/2023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A31B-8D1F-40A5-80E7-5B0AC5095757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68042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F4D2B-4B42-4777-8D77-B1D7FCB429C0}" type="datetimeFigureOut">
              <a:rPr lang="en-GB" smtClean="0"/>
              <a:t>08/09/2023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A31B-8D1F-40A5-80E7-5B0AC50957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60641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F4D2B-4B42-4777-8D77-B1D7FCB429C0}" type="datetimeFigureOut">
              <a:rPr lang="en-GB" smtClean="0"/>
              <a:t>08/09/2023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A31B-8D1F-40A5-80E7-5B0AC5095757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98524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F4D2B-4B42-4777-8D77-B1D7FCB429C0}" type="datetimeFigureOut">
              <a:rPr lang="en-GB" smtClean="0"/>
              <a:t>08/09/2023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A31B-8D1F-40A5-80E7-5B0AC5095757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06138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F4D2B-4B42-4777-8D77-B1D7FCB429C0}" type="datetimeFigureOut">
              <a:rPr lang="en-GB" smtClean="0"/>
              <a:t>08/09/2023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A31B-8D1F-40A5-80E7-5B0AC5095757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97136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F4D2B-4B42-4777-8D77-B1D7FCB429C0}" type="datetimeFigureOut">
              <a:rPr lang="en-GB" smtClean="0"/>
              <a:t>08/09/2023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A31B-8D1F-40A5-80E7-5B0AC5095757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5880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F4D2B-4B42-4777-8D77-B1D7FCB429C0}" type="datetimeFigureOut">
              <a:rPr lang="en-GB" smtClean="0"/>
              <a:t>08/09/2023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A31B-8D1F-40A5-80E7-5B0AC50957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1454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F4D2B-4B42-4777-8D77-B1D7FCB429C0}" type="datetimeFigureOut">
              <a:rPr lang="en-GB" smtClean="0"/>
              <a:t>08/09/2023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A31B-8D1F-40A5-80E7-5B0AC5095757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128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F4D2B-4B42-4777-8D77-B1D7FCB429C0}" type="datetimeFigureOut">
              <a:rPr lang="en-GB" smtClean="0"/>
              <a:t>08/09/2023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A31B-8D1F-40A5-80E7-5B0AC50957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1979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F4D2B-4B42-4777-8D77-B1D7FCB429C0}" type="datetimeFigureOut">
              <a:rPr lang="en-GB" smtClean="0"/>
              <a:t>08/09/2023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A31B-8D1F-40A5-80E7-5B0AC5095757}" type="slidenum">
              <a:rPr lang="en-GB" smtClean="0"/>
              <a:t>‹#›</a:t>
            </a:fld>
            <a:endParaRPr lang="en-GB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248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F4D2B-4B42-4777-8D77-B1D7FCB429C0}" type="datetimeFigureOut">
              <a:rPr lang="en-GB" smtClean="0"/>
              <a:t>08/09/2023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A31B-8D1F-40A5-80E7-5B0AC5095757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3873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F4D2B-4B42-4777-8D77-B1D7FCB429C0}" type="datetimeFigureOut">
              <a:rPr lang="en-GB" smtClean="0"/>
              <a:t>08/09/2023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A31B-8D1F-40A5-80E7-5B0AC50957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6438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F4D2B-4B42-4777-8D77-B1D7FCB429C0}" type="datetimeFigureOut">
              <a:rPr lang="en-GB" smtClean="0"/>
              <a:t>08/09/2023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A31B-8D1F-40A5-80E7-5B0AC5095757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0223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F4D2B-4B42-4777-8D77-B1D7FCB429C0}" type="datetimeFigureOut">
              <a:rPr lang="en-GB" smtClean="0"/>
              <a:t>08/09/2023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A31B-8D1F-40A5-80E7-5B0AC50957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7921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A3F4D2B-4B42-4777-8D77-B1D7FCB429C0}" type="datetimeFigureOut">
              <a:rPr lang="en-GB" smtClean="0"/>
              <a:t>08/09/2023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58FA31B-8D1F-40A5-80E7-5B0AC50957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8590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        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marL="0" indent="0">
              <a:buNone/>
            </a:pPr>
            <a:endParaRPr lang="sr-Latn-ME" dirty="0" smtClean="0"/>
          </a:p>
          <a:p>
            <a:pPr marL="0" indent="0">
              <a:buNone/>
            </a:pPr>
            <a:endParaRPr lang="sr-Latn-ME" dirty="0"/>
          </a:p>
          <a:p>
            <a:pPr marL="0" indent="0">
              <a:buNone/>
            </a:pPr>
            <a:endParaRPr lang="sr-Latn-ME" dirty="0" smtClean="0"/>
          </a:p>
          <a:p>
            <a:pPr marL="0" indent="0">
              <a:buNone/>
            </a:pPr>
            <a:endParaRPr lang="sr-Latn-ME" dirty="0"/>
          </a:p>
          <a:p>
            <a:pPr marL="0" indent="0">
              <a:buNone/>
            </a:pPr>
            <a:r>
              <a:rPr lang="en-GB" sz="4800" i="1" u="sng" dirty="0" smtClean="0"/>
              <a:t>ME</a:t>
            </a:r>
            <a:r>
              <a:rPr lang="sr-Latn-ME" sz="4800" i="1" u="sng" dirty="0" smtClean="0"/>
              <a:t>Đ</a:t>
            </a:r>
            <a:r>
              <a:rPr lang="en-GB" sz="4800" i="1" u="sng" dirty="0" smtClean="0"/>
              <a:t>UNARODNI DAN PISMENOSTI</a:t>
            </a:r>
            <a:endParaRPr lang="en-GB" sz="4800" i="1" u="sng" dirty="0"/>
          </a:p>
        </p:txBody>
      </p:sp>
    </p:spTree>
    <p:extLst>
      <p:ext uri="{BB962C8B-B14F-4D97-AF65-F5344CB8AC3E}">
        <p14:creationId xmlns:p14="http://schemas.microsoft.com/office/powerpoint/2010/main" val="2937747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5882" y="1581285"/>
            <a:ext cx="9601196" cy="45719"/>
          </a:xfrm>
        </p:spPr>
        <p:txBody>
          <a:bodyPr>
            <a:normAutofit fontScale="90000"/>
          </a:bodyPr>
          <a:lstStyle/>
          <a:p>
            <a:r>
              <a:rPr lang="sr-Latn-ME" dirty="0" smtClean="0"/>
              <a:t>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2" y="982132"/>
            <a:ext cx="9601196" cy="4893736"/>
          </a:xfrm>
        </p:spPr>
        <p:txBody>
          <a:bodyPr/>
          <a:lstStyle/>
          <a:p>
            <a:r>
              <a:rPr lang="sr-Latn-ME" dirty="0" smtClean="0"/>
              <a:t>Međunarodni dan pismenosti obilježava se 8. septembra širom svijeta.</a:t>
            </a:r>
          </a:p>
          <a:p>
            <a:r>
              <a:rPr lang="sr-Latn-ME" dirty="0" smtClean="0"/>
              <a:t>Ideja se pojavila 1965. godine, a reliazoavo ju je UNESCO 1966. godine.</a:t>
            </a:r>
          </a:p>
          <a:p>
            <a:r>
              <a:rPr lang="sr-Latn-ME" dirty="0" smtClean="0"/>
              <a:t>Cilj ovog događaja jeste da se ljudi širom svijeta podsjete koliko je pismenost važna, ali i da upozori ljude na problem nepismenosti.</a:t>
            </a:r>
          </a:p>
          <a:p>
            <a:r>
              <a:rPr lang="sr-Latn-ME" dirty="0" smtClean="0"/>
              <a:t>Procjenjuje se da je u svijetu 774 miliona osoba nepismeno.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823" y="3667433"/>
            <a:ext cx="2990235" cy="2418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923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15927" y="3495675"/>
            <a:ext cx="161923" cy="352424"/>
          </a:xfrm>
        </p:spPr>
        <p:txBody>
          <a:bodyPr>
            <a:normAutofit fontScale="90000"/>
          </a:bodyPr>
          <a:lstStyle/>
          <a:p>
            <a:r>
              <a:rPr lang="sr-Latn-ME" dirty="0" smtClean="0"/>
              <a:t>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885825"/>
            <a:ext cx="9601196" cy="4990043"/>
          </a:xfrm>
        </p:spPr>
        <p:txBody>
          <a:bodyPr/>
          <a:lstStyle/>
          <a:p>
            <a:r>
              <a:rPr lang="sr-Latn-ME" dirty="0" smtClean="0"/>
              <a:t>Ljudi koji mnogo čitaju, napredniji su od ostalih.</a:t>
            </a:r>
          </a:p>
          <a:p>
            <a:r>
              <a:rPr lang="sr-Latn-ME" dirty="0" smtClean="0"/>
              <a:t> </a:t>
            </a:r>
            <a:r>
              <a:rPr lang="sr-Latn-ME" dirty="0"/>
              <a:t>Pisanje se oduvijek smatralo srcem civilizacije</a:t>
            </a:r>
            <a:r>
              <a:rPr lang="sr-Latn-ME" dirty="0" smtClean="0"/>
              <a:t>.</a:t>
            </a:r>
          </a:p>
          <a:p>
            <a:r>
              <a:rPr lang="sr-Latn-ME" dirty="0" smtClean="0"/>
              <a:t>Današnja tehnologija se može upotrijebiti na pravi način i pomoću nje unapređivati svoju pismenost i edukovati druge.</a:t>
            </a:r>
          </a:p>
          <a:p>
            <a:r>
              <a:rPr lang="sr-Latn-ME" dirty="0" smtClean="0"/>
              <a:t>Naravno, knjiga se oduvijek smatrala glavnom osnovom za pismenost.</a:t>
            </a:r>
          </a:p>
          <a:p>
            <a:r>
              <a:rPr lang="sr-Latn-ME" dirty="0" smtClean="0"/>
              <a:t>Mogućnost </a:t>
            </a:r>
            <a:r>
              <a:rPr lang="sr-Latn-ME" dirty="0"/>
              <a:t>da naučimo pisati i čitati jeste dar od Boga koji treba da </a:t>
            </a:r>
            <a:r>
              <a:rPr lang="sr-Latn-ME" dirty="0" smtClean="0"/>
              <a:t>njegujemo.</a:t>
            </a:r>
            <a:endParaRPr lang="sr-Latn-ME" dirty="0"/>
          </a:p>
          <a:p>
            <a:endParaRPr lang="sr-Latn-ME" dirty="0" smtClean="0"/>
          </a:p>
          <a:p>
            <a:endParaRPr lang="sr-Latn-ME" dirty="0" smtClean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1" y="4276725"/>
            <a:ext cx="2924174" cy="1599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6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61951"/>
            <a:ext cx="9601195" cy="1523999"/>
          </a:xfrm>
        </p:spPr>
        <p:txBody>
          <a:bodyPr>
            <a:normAutofit/>
          </a:bodyPr>
          <a:lstStyle/>
          <a:p>
            <a:r>
              <a:rPr lang="sr-Latn-ME" sz="3600" dirty="0" smtClean="0"/>
              <a:t>ZAŠTO JE PISMENOST VAŽNA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1543050"/>
            <a:ext cx="9601196" cy="4332818"/>
          </a:xfrm>
        </p:spPr>
        <p:txBody>
          <a:bodyPr/>
          <a:lstStyle/>
          <a:p>
            <a:r>
              <a:rPr lang="sr-Latn-ME" dirty="0" smtClean="0"/>
              <a:t>Pismenost omogućava osobi da pravilno funkcioniše iz dana u dan.</a:t>
            </a:r>
          </a:p>
          <a:p>
            <a:r>
              <a:rPr lang="sr-Latn-ME" dirty="0" smtClean="0"/>
              <a:t>Pismenost se smatra osnovom mentalnog zdravlja.</a:t>
            </a:r>
          </a:p>
          <a:p>
            <a:r>
              <a:rPr lang="sr-Latn-ME" dirty="0" smtClean="0"/>
              <a:t>Možemo bez problema da čitamo knjige koje nas povedu u mnoge neobične univerzume.</a:t>
            </a:r>
          </a:p>
          <a:p>
            <a:r>
              <a:rPr lang="sr-Latn-ME" dirty="0" smtClean="0"/>
              <a:t>Možemo jasno da iskažemo svoje misli i podijelimo ih sa drugima.</a:t>
            </a:r>
          </a:p>
          <a:p>
            <a:endParaRPr lang="sr-Latn-ME" dirty="0" smtClean="0"/>
          </a:p>
          <a:p>
            <a:endParaRPr lang="sr-Latn-ME" dirty="0" smtClean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413" y="4019550"/>
            <a:ext cx="2071688" cy="1856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703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82601" y="1543050"/>
            <a:ext cx="133349" cy="419099"/>
          </a:xfrm>
        </p:spPr>
        <p:txBody>
          <a:bodyPr>
            <a:normAutofit fontScale="90000"/>
          </a:bodyPr>
          <a:lstStyle/>
          <a:p>
            <a:r>
              <a:rPr lang="sr-Latn-ME" dirty="0" smtClean="0"/>
              <a:t>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1525" y="638175"/>
            <a:ext cx="10315576" cy="56292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Latn-ME" b="1" dirty="0" smtClean="0"/>
              <a:t>Šta je pravilno</a:t>
            </a:r>
            <a:r>
              <a:rPr lang="sr-Latn-ME" dirty="0" smtClean="0"/>
              <a:t>:</a:t>
            </a:r>
            <a:endParaRPr lang="sr-Latn-ME" dirty="0"/>
          </a:p>
          <a:p>
            <a:pPr marL="0" indent="0">
              <a:buNone/>
            </a:pPr>
            <a:r>
              <a:rPr lang="sr-Latn-ME" dirty="0"/>
              <a:t>o</a:t>
            </a:r>
            <a:r>
              <a:rPr lang="sr-Latn-ME" dirty="0" smtClean="0"/>
              <a:t>samnest ili osamnaest                                               protestovati ili protestvovati</a:t>
            </a:r>
          </a:p>
          <a:p>
            <a:pPr marL="0" indent="0">
              <a:buNone/>
            </a:pPr>
            <a:r>
              <a:rPr lang="sr-Latn-ME" dirty="0" smtClean="0"/>
              <a:t>Šta ti hvali  ili  Šta ti fali                                              u naprijed ili </a:t>
            </a:r>
            <a:r>
              <a:rPr lang="sr-Latn-ME" dirty="0" smtClean="0"/>
              <a:t>unaprijed</a:t>
            </a:r>
            <a:endParaRPr lang="sr-Latn-ME" dirty="0" smtClean="0"/>
          </a:p>
          <a:p>
            <a:pPr marL="0" indent="0">
              <a:buNone/>
            </a:pPr>
            <a:r>
              <a:rPr lang="sr-Latn-ME" dirty="0"/>
              <a:t>d</a:t>
            </a:r>
            <a:r>
              <a:rPr lang="sr-Latn-ME" dirty="0" smtClean="0"/>
              <a:t>oći ću    ili   doćiću                                                   i te kako ili itekako</a:t>
            </a:r>
          </a:p>
          <a:p>
            <a:pPr marL="0" indent="0">
              <a:buNone/>
            </a:pPr>
            <a:r>
              <a:rPr lang="sr-Latn-ME" dirty="0" smtClean="0"/>
              <a:t>svo vrijeme ili sve vrijeme                                          unešen ili unesen</a:t>
            </a:r>
            <a:endParaRPr lang="sr-Latn-ME" dirty="0"/>
          </a:p>
          <a:p>
            <a:pPr marL="0" indent="0">
              <a:buNone/>
            </a:pPr>
            <a:r>
              <a:rPr lang="sr-Latn-ME" dirty="0"/>
              <a:t>n</a:t>
            </a:r>
            <a:r>
              <a:rPr lang="sr-Latn-ME" dirty="0" smtClean="0"/>
              <a:t>e znam ili neznam                                                    Brankin ili Brančin</a:t>
            </a:r>
            <a:endParaRPr lang="sr-Latn-ME" dirty="0"/>
          </a:p>
          <a:p>
            <a:pPr marL="0" indent="0">
              <a:buNone/>
            </a:pPr>
            <a:r>
              <a:rPr lang="sr-Latn-ME" dirty="0"/>
              <a:t>s</a:t>
            </a:r>
            <a:r>
              <a:rPr lang="sr-Latn-ME" dirty="0" smtClean="0"/>
              <a:t>a mnom ili samnom                                                  </a:t>
            </a:r>
            <a:r>
              <a:rPr lang="sr-Latn-ME" dirty="0" smtClean="0"/>
              <a:t>zelembać </a:t>
            </a:r>
            <a:r>
              <a:rPr lang="sr-Latn-ME" dirty="0" smtClean="0"/>
              <a:t>ili zelenbać</a:t>
            </a:r>
          </a:p>
          <a:p>
            <a:pPr marL="0" indent="0">
              <a:buNone/>
            </a:pPr>
            <a:r>
              <a:rPr lang="sr-Latn-ME" dirty="0" smtClean="0"/>
              <a:t>Trebamo da idemo  ili  Treba da idemo                      prethodni ili predhodni</a:t>
            </a:r>
          </a:p>
          <a:p>
            <a:pPr marL="0" indent="0">
              <a:buNone/>
            </a:pPr>
            <a:r>
              <a:rPr lang="sr-Latn-ME" dirty="0"/>
              <a:t>u</a:t>
            </a:r>
            <a:r>
              <a:rPr lang="sr-Latn-ME" dirty="0" smtClean="0"/>
              <a:t>stvari   ili    u stvari                                                   roza boja ili roze boja</a:t>
            </a:r>
          </a:p>
          <a:p>
            <a:pPr marL="0" indent="0">
              <a:buNone/>
            </a:pPr>
            <a:r>
              <a:rPr lang="sr-Latn-ME" dirty="0"/>
              <a:t>i</a:t>
            </a:r>
            <a:r>
              <a:rPr lang="sr-Latn-ME" dirty="0" smtClean="0"/>
              <a:t>nfarkt ili infrakt                                                         radiju ili radiu</a:t>
            </a:r>
          </a:p>
          <a:p>
            <a:pPr marL="0" indent="0">
              <a:buNone/>
            </a:pPr>
            <a:r>
              <a:rPr lang="sr-Latn-ME" dirty="0" smtClean="0"/>
              <a:t>8-mi ili 8.                                                                    </a:t>
            </a:r>
            <a:r>
              <a:rPr lang="sr-Latn-ME" dirty="0" smtClean="0"/>
              <a:t>razumej </a:t>
            </a:r>
            <a:r>
              <a:rPr lang="sr-Latn-ME" dirty="0" smtClean="0"/>
              <a:t>me ili razumi me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1101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639233"/>
            <a:ext cx="10572750" cy="732368"/>
          </a:xfrm>
        </p:spPr>
        <p:txBody>
          <a:bodyPr>
            <a:normAutofit fontScale="90000"/>
          </a:bodyPr>
          <a:lstStyle/>
          <a:p>
            <a:r>
              <a:rPr lang="sr-Latn-ME" i="1" dirty="0" smtClean="0"/>
              <a:t>ČUVAJMO PISMENOST</a:t>
            </a:r>
            <a:endParaRPr lang="en-GB" i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57251" y="1562100"/>
            <a:ext cx="10572750" cy="4552949"/>
          </a:xfrm>
        </p:spPr>
        <p:txBody>
          <a:bodyPr>
            <a:normAutofit lnSpcReduction="10000"/>
          </a:bodyPr>
          <a:lstStyle/>
          <a:p>
            <a:r>
              <a:rPr lang="sr-Latn-ME" dirty="0" smtClean="0"/>
              <a:t>.</a:t>
            </a:r>
            <a:endParaRPr lang="sr-Latn-ME" dirty="0"/>
          </a:p>
          <a:p>
            <a:endParaRPr lang="sr-Latn-ME" dirty="0" smtClean="0"/>
          </a:p>
          <a:p>
            <a:endParaRPr lang="sr-Latn-ME" dirty="0"/>
          </a:p>
          <a:p>
            <a:endParaRPr lang="sr-Latn-ME" dirty="0" smtClean="0"/>
          </a:p>
          <a:p>
            <a:endParaRPr lang="sr-Latn-ME" dirty="0"/>
          </a:p>
          <a:p>
            <a:endParaRPr lang="sr-Latn-ME" dirty="0" smtClean="0"/>
          </a:p>
          <a:p>
            <a:endParaRPr lang="sr-Latn-ME" dirty="0"/>
          </a:p>
          <a:p>
            <a:endParaRPr lang="sr-Latn-ME" dirty="0" smtClean="0"/>
          </a:p>
          <a:p>
            <a:r>
              <a:rPr lang="sr-Latn-ME" dirty="0"/>
              <a:t> </a:t>
            </a:r>
            <a:r>
              <a:rPr lang="sr-Latn-ME" dirty="0" smtClean="0"/>
              <a:t>                                                                                           Milica Kovač IX-2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275" y="1371601"/>
            <a:ext cx="10172699" cy="3971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045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80</TotalTime>
  <Words>274</Words>
  <Application>Microsoft Office PowerPoint</Application>
  <PresentationFormat>Widescreen</PresentationFormat>
  <Paragraphs>46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Garamond</vt:lpstr>
      <vt:lpstr>Organic</vt:lpstr>
      <vt:lpstr>         </vt:lpstr>
      <vt:lpstr>.</vt:lpstr>
      <vt:lpstr>.</vt:lpstr>
      <vt:lpstr>ZAŠTO JE PISMENOST VAŽNA</vt:lpstr>
      <vt:lpstr>.</vt:lpstr>
      <vt:lpstr>ČUVAJMO PISMENOST</vt:lpstr>
    </vt:vector>
  </TitlesOfParts>
  <Company>HP Inc.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</dc:title>
  <dc:creator>Draško Kovač</dc:creator>
  <cp:lastModifiedBy>Microsoft account</cp:lastModifiedBy>
  <cp:revision>10</cp:revision>
  <dcterms:created xsi:type="dcterms:W3CDTF">2023-09-07T17:58:15Z</dcterms:created>
  <dcterms:modified xsi:type="dcterms:W3CDTF">2023-09-08T07:16:26Z</dcterms:modified>
</cp:coreProperties>
</file>